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  <p:sldId id="269" r:id="rId4"/>
    <p:sldId id="275" r:id="rId5"/>
    <p:sldId id="259" r:id="rId6"/>
    <p:sldId id="276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6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28846"/>
            <a:ext cx="7543800" cy="2593975"/>
          </a:xfrm>
        </p:spPr>
        <p:txBody>
          <a:bodyPr/>
          <a:lstStyle/>
          <a:p>
            <a:r>
              <a:rPr lang="en-US" dirty="0" smtClean="0"/>
              <a:t>Chapter 4: </a:t>
            </a:r>
            <a:r>
              <a:rPr lang="en-US" dirty="0"/>
              <a:t>Scalable Vector </a:t>
            </a:r>
            <a:r>
              <a:rPr lang="en-US" dirty="0" smtClean="0"/>
              <a:t>Graphics (SVG)</a:t>
            </a:r>
            <a:endParaRPr lang="en-US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13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620000" cy="1143000"/>
          </a:xfrm>
        </p:spPr>
        <p:txBody>
          <a:bodyPr/>
          <a:lstStyle/>
          <a:p>
            <a:r>
              <a:rPr lang="en-US" dirty="0" smtClean="0"/>
              <a:t>Scalable Vector 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38300"/>
            <a:ext cx="7620000" cy="4838700"/>
          </a:xfrm>
        </p:spPr>
        <p:txBody>
          <a:bodyPr>
            <a:noAutofit/>
          </a:bodyPr>
          <a:lstStyle/>
          <a:p>
            <a:r>
              <a:rPr lang="en-US" sz="2800" dirty="0"/>
              <a:t>SVG is used to define vector-based graphics </a:t>
            </a:r>
            <a:r>
              <a:rPr lang="en-US" sz="2800" dirty="0" smtClean="0"/>
              <a:t>on a web page</a:t>
            </a:r>
          </a:p>
          <a:p>
            <a:r>
              <a:rPr lang="en-US" sz="2800" dirty="0" smtClean="0"/>
              <a:t>Graphics are defined in XML(Extensive Markup Language)</a:t>
            </a:r>
          </a:p>
          <a:p>
            <a:r>
              <a:rPr lang="en-US" sz="2800" dirty="0" smtClean="0"/>
              <a:t>Vector graphics </a:t>
            </a:r>
            <a:r>
              <a:rPr lang="en-US" sz="2800" b="1" dirty="0" smtClean="0"/>
              <a:t>do not </a:t>
            </a:r>
            <a:r>
              <a:rPr lang="en-US" sz="2800" dirty="0"/>
              <a:t>lose any quality if </a:t>
            </a:r>
            <a:r>
              <a:rPr lang="en-US" sz="2800" dirty="0" smtClean="0"/>
              <a:t>zoomed in or </a:t>
            </a:r>
            <a:r>
              <a:rPr lang="en-US" sz="2800" dirty="0"/>
              <a:t>resized</a:t>
            </a:r>
          </a:p>
          <a:p>
            <a:r>
              <a:rPr lang="en-US" sz="2800" dirty="0" smtClean="0"/>
              <a:t>Elements can be animated</a:t>
            </a:r>
            <a:endParaRPr lang="en-US" sz="2800" dirty="0"/>
          </a:p>
          <a:p>
            <a:r>
              <a:rPr lang="en-US" sz="2800" dirty="0"/>
              <a:t>SVG is a W3C </a:t>
            </a:r>
            <a:r>
              <a:rPr lang="en-US" sz="2800" dirty="0" smtClean="0"/>
              <a:t>recommendation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05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620000" cy="1143000"/>
          </a:xfrm>
        </p:spPr>
        <p:txBody>
          <a:bodyPr/>
          <a:lstStyle/>
          <a:p>
            <a:r>
              <a:rPr lang="en-US" dirty="0" smtClean="0"/>
              <a:t>More About SVG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1975"/>
            <a:ext cx="7924800" cy="525602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dirty="0"/>
              <a:t>SVG is mostly useful for vector type diagrams like Pie charts, Two-dimensional graphs in an X,Y coordinate system etc</a:t>
            </a:r>
            <a:r>
              <a:rPr lang="en-US" sz="2800" dirty="0" smtClean="0"/>
              <a:t>.</a:t>
            </a:r>
          </a:p>
          <a:p>
            <a:pPr marL="114300" indent="0">
              <a:buNone/>
            </a:pPr>
            <a:endParaRPr lang="en-US" sz="2800" dirty="0" smtClean="0"/>
          </a:p>
          <a:p>
            <a:pPr marL="114300" indent="0">
              <a:buNone/>
            </a:pPr>
            <a:r>
              <a:rPr lang="en-US" sz="2800" dirty="0"/>
              <a:t>Most of the web browsers can display SVG just like they can display PNG, GIF, and JPG. </a:t>
            </a:r>
            <a:endParaRPr lang="en-US" sz="2800" dirty="0" smtClean="0"/>
          </a:p>
          <a:p>
            <a:pPr marL="114300" indent="0">
              <a:buNone/>
            </a:pP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660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620000" cy="1143000"/>
          </a:xfrm>
        </p:spPr>
        <p:txBody>
          <a:bodyPr/>
          <a:lstStyle/>
          <a:p>
            <a:r>
              <a:rPr lang="en-US" dirty="0" smtClean="0"/>
              <a:t>Embeding SVG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200" y="1752600"/>
            <a:ext cx="69342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HTML5 allows </a:t>
            </a:r>
            <a:r>
              <a:rPr lang="en-US" sz="2400" dirty="0" err="1"/>
              <a:t>embeding</a:t>
            </a:r>
            <a:r>
              <a:rPr lang="en-US" sz="2400" dirty="0"/>
              <a:t> SVG directly using </a:t>
            </a:r>
            <a:r>
              <a:rPr lang="en-US" sz="2400" b="1" dirty="0"/>
              <a:t>&lt;</a:t>
            </a:r>
            <a:r>
              <a:rPr lang="en-US" sz="2400" b="1" dirty="0" err="1"/>
              <a:t>svg</a:t>
            </a:r>
            <a:r>
              <a:rPr lang="en-US" sz="2400" b="1" dirty="0"/>
              <a:t>&gt;...&lt;/</a:t>
            </a:r>
            <a:r>
              <a:rPr lang="en-US" sz="2400" b="1" dirty="0" err="1"/>
              <a:t>svg</a:t>
            </a:r>
            <a:r>
              <a:rPr lang="en-US" sz="2400" b="1" dirty="0"/>
              <a:t>&gt;</a:t>
            </a:r>
            <a:r>
              <a:rPr lang="en-US" sz="2400" dirty="0"/>
              <a:t> tag which has following simple syntax</a:t>
            </a:r>
            <a:r>
              <a:rPr lang="en-US" sz="2400" dirty="0" smtClean="0"/>
              <a:t>:</a:t>
            </a:r>
          </a:p>
          <a:p>
            <a:endParaRPr lang="en-US" sz="2400" dirty="0"/>
          </a:p>
          <a:p>
            <a:r>
              <a:rPr lang="en-US" sz="2400" dirty="0"/>
              <a:t>&lt;</a:t>
            </a:r>
            <a:r>
              <a:rPr lang="en-US" sz="2400" dirty="0" err="1"/>
              <a:t>svg</a:t>
            </a:r>
            <a:r>
              <a:rPr lang="en-US" sz="2400" dirty="0"/>
              <a:t> </a:t>
            </a:r>
            <a:r>
              <a:rPr lang="en-US" sz="2400" dirty="0" err="1"/>
              <a:t>xmlns</a:t>
            </a:r>
            <a:r>
              <a:rPr lang="en-US" sz="2400" dirty="0"/>
              <a:t>="http://www.w3.org/2000/svg</a:t>
            </a:r>
            <a:r>
              <a:rPr lang="en-US" sz="2400" dirty="0" smtClean="0"/>
              <a:t>"&gt;</a:t>
            </a:r>
          </a:p>
          <a:p>
            <a:r>
              <a:rPr lang="en-US" sz="2400" dirty="0" smtClean="0"/>
              <a:t>	//Content Here</a:t>
            </a:r>
            <a:endParaRPr lang="en-US" sz="2400" dirty="0"/>
          </a:p>
          <a:p>
            <a:r>
              <a:rPr lang="en-US" sz="2400" dirty="0" smtClean="0"/>
              <a:t>&lt;/</a:t>
            </a:r>
            <a:r>
              <a:rPr lang="en-US" sz="2400" dirty="0" err="1"/>
              <a:t>svg</a:t>
            </a:r>
            <a:r>
              <a:rPr lang="en-US" sz="2400" dirty="0"/>
              <a:t>&gt;</a:t>
            </a:r>
          </a:p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4495800"/>
            <a:ext cx="212407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29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Is SVG The Same As Canvas?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7620000" cy="4800600"/>
          </a:xfrm>
        </p:spPr>
        <p:txBody>
          <a:bodyPr>
            <a:normAutofit fontScale="92500" lnSpcReduction="20000"/>
          </a:bodyPr>
          <a:lstStyle/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No it’s not. </a:t>
            </a:r>
            <a:r>
              <a:rPr lang="en-US" sz="2400" dirty="0"/>
              <a:t>SVG is a language for describing 2D graphics in </a:t>
            </a:r>
            <a:r>
              <a:rPr lang="en-US" sz="2400" dirty="0" smtClean="0"/>
              <a:t>XML while Canvas draws 2d graphics on the fly using JavaScript</a:t>
            </a:r>
          </a:p>
          <a:p>
            <a:pPr marL="114300" indent="0">
              <a:spcBef>
                <a:spcPts val="400"/>
              </a:spcBef>
              <a:buNone/>
            </a:pPr>
            <a:endParaRPr lang="en-US" sz="2400" dirty="0"/>
          </a:p>
          <a:p>
            <a:pPr marL="114300" indent="0">
              <a:buNone/>
            </a:pPr>
            <a:r>
              <a:rPr lang="en-US" sz="2400" dirty="0" smtClean="0"/>
              <a:t>Each shape in SVG is looked at </a:t>
            </a:r>
            <a:r>
              <a:rPr lang="en-US" sz="2400" dirty="0"/>
              <a:t>as an object. If attributes </a:t>
            </a:r>
            <a:r>
              <a:rPr lang="en-US" sz="2400" dirty="0" smtClean="0"/>
              <a:t>are </a:t>
            </a:r>
            <a:r>
              <a:rPr lang="en-US" sz="2400" dirty="0"/>
              <a:t>changed, the browser can automatically re-render the </a:t>
            </a:r>
            <a:r>
              <a:rPr lang="en-US" sz="2400" dirty="0" smtClean="0"/>
              <a:t>shape. </a:t>
            </a:r>
            <a:r>
              <a:rPr lang="en-US" sz="2400" dirty="0"/>
              <a:t>Canvas is </a:t>
            </a:r>
            <a:r>
              <a:rPr lang="en-US" sz="2400" dirty="0" smtClean="0"/>
              <a:t>pixel </a:t>
            </a:r>
            <a:r>
              <a:rPr lang="en-US" sz="2400" dirty="0"/>
              <a:t>by pixel. </a:t>
            </a:r>
            <a:r>
              <a:rPr lang="en-US" sz="2400" dirty="0" smtClean="0"/>
              <a:t>Once the </a:t>
            </a:r>
            <a:r>
              <a:rPr lang="en-US" sz="2400" dirty="0"/>
              <a:t>graphic is drawn, </a:t>
            </a:r>
            <a:r>
              <a:rPr lang="en-US" sz="2400" dirty="0" smtClean="0"/>
              <a:t>the browser forgets it. </a:t>
            </a:r>
            <a:r>
              <a:rPr lang="en-US" sz="2400" dirty="0"/>
              <a:t>If its position </a:t>
            </a:r>
            <a:r>
              <a:rPr lang="en-US" sz="2400" dirty="0" smtClean="0"/>
              <a:t>is changed</a:t>
            </a:r>
            <a:r>
              <a:rPr lang="en-US" sz="2400" dirty="0"/>
              <a:t>, the entire scene needs to be </a:t>
            </a:r>
            <a:r>
              <a:rPr lang="en-US" sz="2400" dirty="0" smtClean="0"/>
              <a:t>redrawn.</a:t>
            </a:r>
          </a:p>
          <a:p>
            <a:pPr marL="114300" indent="0">
              <a:buNone/>
            </a:pPr>
            <a:endParaRPr lang="en-US" sz="2400" dirty="0"/>
          </a:p>
          <a:p>
            <a:pPr marL="114300" indent="0">
              <a:buNone/>
            </a:pPr>
            <a:r>
              <a:rPr lang="en-US" sz="2400" dirty="0" smtClean="0"/>
              <a:t>SVG has support for event handlers, Canvas does not</a:t>
            </a:r>
          </a:p>
          <a:p>
            <a:pPr marL="114300" indent="0">
              <a:buNone/>
            </a:pPr>
            <a:endParaRPr lang="en-US" sz="2400" dirty="0"/>
          </a:p>
          <a:p>
            <a:pPr marL="114300" indent="0">
              <a:buNone/>
            </a:pPr>
            <a:r>
              <a:rPr lang="en-US" sz="2400" dirty="0" smtClean="0"/>
              <a:t>SVG is not for graphic-intensive games and applications. Canvas is well suited for intense graphics</a:t>
            </a:r>
            <a:endParaRPr lang="en-US" sz="2400" dirty="0"/>
          </a:p>
          <a:p>
            <a:pPr marL="114300" indent="0"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i="1" dirty="0" smtClean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00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Advantages Over Raster-Based Images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1975"/>
            <a:ext cx="7620000" cy="4800600"/>
          </a:xfrm>
        </p:spPr>
        <p:txBody>
          <a:bodyPr>
            <a:normAutofit fontScale="92500"/>
          </a:bodyPr>
          <a:lstStyle/>
          <a:p>
            <a:pPr marL="114300" indent="0">
              <a:spcBef>
                <a:spcPts val="400"/>
              </a:spcBef>
              <a:buNone/>
            </a:pPr>
            <a:r>
              <a:rPr lang="en-US" sz="2800" dirty="0"/>
              <a:t>SVG graphics are created using mathematical formulas that </a:t>
            </a:r>
            <a:r>
              <a:rPr lang="en-US" sz="2800" dirty="0" smtClean="0"/>
              <a:t>need </a:t>
            </a:r>
            <a:r>
              <a:rPr lang="en-US" sz="2800" dirty="0"/>
              <a:t>far less data to be stored in the source file because you don't have to store the data for each individual </a:t>
            </a:r>
            <a:r>
              <a:rPr lang="en-US" sz="2800" dirty="0" smtClean="0"/>
              <a:t>pixel like standard images.</a:t>
            </a:r>
          </a:p>
          <a:p>
            <a:pPr marL="114300" indent="0">
              <a:spcBef>
                <a:spcPts val="400"/>
              </a:spcBef>
              <a:buNone/>
            </a:pPr>
            <a:endParaRPr lang="en-US" sz="2800" dirty="0"/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Vector </a:t>
            </a:r>
            <a:r>
              <a:rPr lang="en-US" sz="2800" dirty="0"/>
              <a:t>images scale </a:t>
            </a:r>
            <a:r>
              <a:rPr lang="en-US" sz="2800" dirty="0" smtClean="0"/>
              <a:t>much better</a:t>
            </a:r>
            <a:r>
              <a:rPr lang="en-US" sz="2800" dirty="0"/>
              <a:t>. </a:t>
            </a:r>
            <a:r>
              <a:rPr lang="en-US" sz="2800" dirty="0" smtClean="0"/>
              <a:t>Trying to </a:t>
            </a:r>
            <a:r>
              <a:rPr lang="en-US" sz="2800" dirty="0"/>
              <a:t>scale </a:t>
            </a:r>
            <a:r>
              <a:rPr lang="en-US" sz="2800" dirty="0" smtClean="0"/>
              <a:t>a standard </a:t>
            </a:r>
            <a:r>
              <a:rPr lang="en-US" sz="2800" dirty="0"/>
              <a:t>image up from its original size can result in distorted (or pixilated) images</a:t>
            </a:r>
            <a:r>
              <a:rPr lang="en-US" sz="2800" dirty="0" smtClean="0"/>
              <a:t>.</a:t>
            </a:r>
          </a:p>
          <a:p>
            <a:pPr marL="114300" indent="0">
              <a:spcBef>
                <a:spcPts val="400"/>
              </a:spcBef>
              <a:buNone/>
            </a:pPr>
            <a:endParaRPr lang="en-US" sz="2800" dirty="0"/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/>
              <a:t>The source file for an SVG image is a text-based file, so it's both accessible and search engine friendly.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445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Dive In!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2514600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4800" dirty="0" smtClean="0"/>
              <a:t>Start Coding!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59669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1477</TotalTime>
  <Words>331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Adjacency</vt:lpstr>
      <vt:lpstr>Chapter 4: Scalable Vector Graphics (SVG)</vt:lpstr>
      <vt:lpstr>Scalable Vector Graphics</vt:lpstr>
      <vt:lpstr>More About SVG</vt:lpstr>
      <vt:lpstr>Embeding SVG</vt:lpstr>
      <vt:lpstr>Is SVG The Same As Canvas?</vt:lpstr>
      <vt:lpstr>Advantages Over Raster-Based Images</vt:lpstr>
      <vt:lpstr>Lets Dive In!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Intro to HTML</dc:title>
  <dc:creator>Brad</dc:creator>
  <cp:lastModifiedBy>Brad</cp:lastModifiedBy>
  <cp:revision>69</cp:revision>
  <dcterms:created xsi:type="dcterms:W3CDTF">2013-01-08T19:32:11Z</dcterms:created>
  <dcterms:modified xsi:type="dcterms:W3CDTF">2013-02-05T21:25:57Z</dcterms:modified>
</cp:coreProperties>
</file>